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«Совет медведя»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             </a:t>
            </a:r>
            <a:r>
              <a:rPr lang="ru-RU" i="1" dirty="0" smtClean="0">
                <a:solidFill>
                  <a:srgbClr val="FF0000"/>
                </a:solidFill>
              </a:rPr>
              <a:t>хакасская притча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:\конспекты ОДНКНР\III четверть\5 - тест буддизм\medved_v_berezovom_lesu_prev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60848"/>
            <a:ext cx="6840760" cy="42643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559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/>
          <a:lstStyle/>
          <a:p>
            <a:pPr indent="381000" fontAlgn="base">
              <a:lnSpc>
                <a:spcPts val="1920"/>
              </a:lnSpc>
            </a:pPr>
            <a:r>
              <a:rPr lang="ru-RU" b="1" i="1" dirty="0">
                <a:solidFill>
                  <a:srgbClr val="1E1E1E"/>
                </a:solidFill>
                <a:latin typeface="Times New Roman"/>
                <a:ea typeface="Times New Roman"/>
                <a:cs typeface="Times New Roman"/>
              </a:rPr>
              <a:t>С тех пор появилась </a:t>
            </a:r>
            <a:r>
              <a:rPr lang="ru-RU" b="1" i="1" dirty="0" smtClean="0">
                <a:solidFill>
                  <a:srgbClr val="1E1E1E"/>
                </a:solidFill>
                <a:latin typeface="Times New Roman"/>
                <a:ea typeface="Times New Roman"/>
                <a:cs typeface="Times New Roman"/>
              </a:rPr>
              <a:t>у</a:t>
            </a:r>
            <a:br>
              <a:rPr lang="ru-RU" b="1" i="1" dirty="0" smtClean="0">
                <a:solidFill>
                  <a:srgbClr val="1E1E1E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i="1" dirty="0">
                <a:solidFill>
                  <a:srgbClr val="1E1E1E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>
                <a:solidFill>
                  <a:srgbClr val="1E1E1E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i="1" dirty="0" smtClean="0">
                <a:solidFill>
                  <a:srgbClr val="1E1E1E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 smtClean="0">
                <a:solidFill>
                  <a:srgbClr val="1E1E1E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i="1" dirty="0">
                <a:solidFill>
                  <a:srgbClr val="1E1E1E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>
                <a:solidFill>
                  <a:srgbClr val="1E1E1E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i="1" dirty="0" smtClean="0">
                <a:solidFill>
                  <a:srgbClr val="1E1E1E"/>
                </a:solidFill>
                <a:latin typeface="Times New Roman"/>
                <a:ea typeface="Times New Roman"/>
                <a:cs typeface="Times New Roman"/>
              </a:rPr>
              <a:t> хакасов пословица:</a:t>
            </a:r>
            <a:r>
              <a:rPr lang="ru-RU" b="1" i="1" dirty="0">
                <a:solidFill>
                  <a:srgbClr val="1E1E1E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>
                <a:solidFill>
                  <a:srgbClr val="1E1E1E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4400" b="1" dirty="0">
                <a:solidFill>
                  <a:srgbClr val="1E1E1E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«Без беды друга не узнаешь</a:t>
            </a:r>
            <a:r>
              <a:rPr lang="ru-RU" sz="4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050" name="Picture 2" descr="H:\конспекты ОДНКНР\III четверть\5 - тест буддизм\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838" y="3429000"/>
            <a:ext cx="4905912" cy="31656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8138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Подберите к хакасской пословице русскую, близкую по смыслу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Не мил и свет, когда друга нет.</a:t>
            </a:r>
          </a:p>
          <a:p>
            <a:r>
              <a:rPr lang="ru-RU" b="1" dirty="0">
                <a:solidFill>
                  <a:srgbClr val="C00000"/>
                </a:solidFill>
              </a:rPr>
              <a:t>Без друга сирота, а с другом семьянин.</a:t>
            </a:r>
          </a:p>
          <a:p>
            <a:r>
              <a:rPr lang="ru-RU" b="1" dirty="0">
                <a:solidFill>
                  <a:srgbClr val="C00000"/>
                </a:solidFill>
              </a:rPr>
              <a:t>Добрый конь не без седока, а честный человек не без друга.</a:t>
            </a:r>
          </a:p>
          <a:p>
            <a:r>
              <a:rPr lang="ru-RU" b="1" dirty="0">
                <a:solidFill>
                  <a:srgbClr val="C00000"/>
                </a:solidFill>
              </a:rPr>
              <a:t>Новых друзей наживай, а старых не утрачивай.</a:t>
            </a:r>
          </a:p>
          <a:p>
            <a:r>
              <a:rPr lang="ru-RU" b="1" dirty="0">
                <a:solidFill>
                  <a:srgbClr val="C00000"/>
                </a:solidFill>
              </a:rPr>
              <a:t>Не бросай друга в </a:t>
            </a:r>
            <a:r>
              <a:rPr lang="ru-RU" b="1" dirty="0" smtClean="0">
                <a:solidFill>
                  <a:srgbClr val="C00000"/>
                </a:solidFill>
              </a:rPr>
              <a:t>беде.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Вещь хороша, пока новая, а друг — когда стар.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540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rmAutofit fontScale="90000"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b="1" i="1" dirty="0" smtClean="0">
                <a:solidFill>
                  <a:srgbClr val="C00000"/>
                </a:solidFill>
                <a:latin typeface="Tahoma"/>
                <a:ea typeface="Times New Roman"/>
              </a:rPr>
              <a:t>«Трусливый </a:t>
            </a:r>
            <a:r>
              <a:rPr lang="ru-RU" b="1" i="1" dirty="0">
                <a:solidFill>
                  <a:srgbClr val="C00000"/>
                </a:solidFill>
                <a:latin typeface="Tahoma"/>
                <a:ea typeface="Times New Roman"/>
              </a:rPr>
              <a:t>друг страшнее врага, ибо врага опасаешься, а на друга надеешься</a:t>
            </a:r>
            <a:r>
              <a:rPr lang="ru-RU" b="1" i="1" dirty="0" smtClean="0">
                <a:solidFill>
                  <a:srgbClr val="C00000"/>
                </a:solidFill>
                <a:latin typeface="Tahoma"/>
                <a:ea typeface="Times New Roman"/>
              </a:rPr>
              <a:t>»</a:t>
            </a:r>
            <a:br>
              <a:rPr lang="ru-RU" b="1" i="1" dirty="0" smtClean="0">
                <a:solidFill>
                  <a:srgbClr val="C00000"/>
                </a:solidFill>
                <a:latin typeface="Tahoma"/>
                <a:ea typeface="Times New Roman"/>
              </a:rPr>
            </a:br>
            <a:r>
              <a:rPr lang="ru-RU" sz="3600" b="1" dirty="0">
                <a:solidFill>
                  <a:srgbClr val="C00000"/>
                </a:solidFill>
                <a:latin typeface="Tahoma"/>
                <a:ea typeface="Times New Roman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ahoma"/>
                <a:ea typeface="Times New Roman"/>
              </a:rPr>
              <a:t>                           </a:t>
            </a:r>
            <a:r>
              <a:rPr lang="ru-RU" sz="3600" b="1" dirty="0">
                <a:solidFill>
                  <a:srgbClr val="C00000"/>
                </a:solidFill>
                <a:latin typeface="Tahoma"/>
                <a:ea typeface="Times New Roman"/>
              </a:rPr>
              <a:t>И</a:t>
            </a:r>
            <a:r>
              <a:rPr lang="ru-RU" sz="3600" b="1" dirty="0" smtClean="0">
                <a:solidFill>
                  <a:srgbClr val="C00000"/>
                </a:solidFill>
                <a:latin typeface="Tahoma"/>
                <a:ea typeface="Times New Roman"/>
              </a:rPr>
              <a:t>ван </a:t>
            </a:r>
            <a:r>
              <a:rPr lang="ru-RU" sz="3600" b="1" dirty="0">
                <a:solidFill>
                  <a:srgbClr val="C00000"/>
                </a:solidFill>
                <a:latin typeface="Tahoma"/>
                <a:ea typeface="Times New Roman"/>
              </a:rPr>
              <a:t>Т</a:t>
            </a:r>
            <a:r>
              <a:rPr lang="ru-RU" sz="3600" b="1" dirty="0" smtClean="0">
                <a:solidFill>
                  <a:srgbClr val="C00000"/>
                </a:solidFill>
                <a:latin typeface="Tahoma"/>
                <a:ea typeface="Times New Roman"/>
              </a:rPr>
              <a:t>ургенев</a:t>
            </a:r>
            <a:r>
              <a:rPr lang="ru-RU" sz="4000" b="1" dirty="0">
                <a:solidFill>
                  <a:srgbClr val="C00000"/>
                </a:solidFill>
                <a:latin typeface="Times New Roman"/>
                <a:ea typeface="Times New Roman"/>
              </a:rPr>
              <a:t/>
            </a:r>
            <a:br>
              <a:rPr lang="ru-RU" sz="4000" b="1" dirty="0">
                <a:solidFill>
                  <a:srgbClr val="C00000"/>
                </a:solidFill>
                <a:latin typeface="Times New Roman"/>
                <a:ea typeface="Times New Roman"/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329011"/>
          </a:xfrm>
        </p:spPr>
        <p:txBody>
          <a:bodyPr/>
          <a:lstStyle/>
          <a:p>
            <a:r>
              <a:rPr lang="ru-RU" dirty="0" smtClean="0"/>
              <a:t>Имеет ли дружба обязательства?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472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Перечислите, какие обязательства в дружбе важнее всего для вас?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H:\конспекты ОДНКНР\III четверть\5 - тест буддизм\xLZhXkVTbr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68960"/>
            <a:ext cx="33123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859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Прочитай высказывания и подумай над ними: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</a:pPr>
            <a:r>
              <a:rPr lang="ru-RU" b="1" i="1" dirty="0">
                <a:solidFill>
                  <a:srgbClr val="C00000"/>
                </a:solidFill>
                <a:latin typeface="Times New Roman"/>
                <a:ea typeface="Times New Roman"/>
              </a:rPr>
              <a:t>Иметь друга - великое благо. А жизнь устроена так, что ее блага не сваливаются на нас с неба, ради них нужно трудиться. И ради дружбы необходимо трудиться душой.</a:t>
            </a:r>
            <a:endParaRPr lang="ru-RU" sz="28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ru-RU" b="1" i="1" dirty="0">
                <a:solidFill>
                  <a:srgbClr val="7030A0"/>
                </a:solidFill>
                <a:latin typeface="Times New Roman"/>
                <a:ea typeface="Times New Roman"/>
              </a:rPr>
              <a:t>Есть мудрое старое правило: хочешь иметь друга — будь им! Ина­че: потрудись душой для рядом находящегося человека!</a:t>
            </a:r>
            <a:endParaRPr lang="ru-RU" sz="2800" b="1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52198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Можете ли вы о своем друге сказать, что он - тот человек, 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«кто всякий раз, когда ты в нем нуждаешься, об этом догадывается»?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5122" name="Picture 2" descr="H:\конспекты ОДНКНР\III четверть\5 - тест буддизм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501008"/>
            <a:ext cx="4073227" cy="270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75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:\конспекты ОДНКНР\III четверть\5 - тест буддизм\613900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85" y="0"/>
            <a:ext cx="8111810" cy="703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301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197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«Совет медведя»                          хакасская притча</vt:lpstr>
      <vt:lpstr>С тех пор появилась у     хакасов пословица:  </vt:lpstr>
      <vt:lpstr>Подберите к хакасской пословице русскую, близкую по смыслу</vt:lpstr>
      <vt:lpstr>«Трусливый друг страшнее врага, ибо врага опасаешься, а на друга надеешься»                             Иван Тургенев </vt:lpstr>
      <vt:lpstr>Перечислите, какие обязательства в дружбе важнее всего для вас?</vt:lpstr>
      <vt:lpstr>Прочитай высказывания и подумай над ними:</vt:lpstr>
      <vt:lpstr>Можете ли вы о своем друге сказать, что он - тот человек, «кто всякий раз, когда ты в нем нуждаешься, об этом догадывается»?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300</cp:lastModifiedBy>
  <cp:revision>11</cp:revision>
  <dcterms:created xsi:type="dcterms:W3CDTF">2017-03-12T10:22:37Z</dcterms:created>
  <dcterms:modified xsi:type="dcterms:W3CDTF">2017-03-13T03:26:16Z</dcterms:modified>
</cp:coreProperties>
</file>